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4" r:id="rId28"/>
    <p:sldId id="285"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Lst>
  <p:sldSz cx="9144000" cy="5143500" type="screen16x9"/>
  <p:notesSz cx="6858000" cy="9144000"/>
  <p:embeddedFontLst>
    <p:embeddedFont>
      <p:font typeface="Caveat" panose="020B0604020202020204" charset="0"/>
      <p:regular r:id="rId44"/>
      <p:bold r:id="rId45"/>
    </p:embeddedFont>
    <p:embeddedFont>
      <p:font typeface="Georgia" panose="02040502050405020303" pitchFamily="18" charset="0"/>
      <p:regular r:id="rId46"/>
      <p:bold r:id="rId47"/>
      <p:italic r:id="rId48"/>
      <p:boldItalic r:id="rId49"/>
    </p:embeddedFont>
    <p:embeddedFont>
      <p:font typeface="Inconsolata" pitchFamily="1" charset="0"/>
      <p:regular r:id="rId50"/>
      <p:bold r:id="rId51"/>
    </p:embeddedFont>
    <p:embeddedFont>
      <p:font typeface="Oswald" panose="00000500000000000000" pitchFamily="2" charset="0"/>
      <p:regular r:id="rId52"/>
      <p:bold r:id="rId53"/>
    </p:embeddedFont>
    <p:embeddedFont>
      <p:font typeface="Oswald Light" panose="00000400000000000000" pitchFamily="2" charset="0"/>
      <p:regular r:id="rId54"/>
      <p:bold r:id="rId55"/>
    </p:embeddedFont>
    <p:embeddedFont>
      <p:font typeface="Oswald Medium" panose="00000600000000000000" pitchFamily="2" charset="0"/>
      <p:regular r:id="rId56"/>
      <p:bold r:id="rId57"/>
    </p:embeddedFont>
    <p:embeddedFont>
      <p:font typeface="Roboto" panose="02000000000000000000" pitchFamily="2" charset="0"/>
      <p:regular r:id="rId58"/>
      <p:bold r:id="rId59"/>
      <p:italic r:id="rId60"/>
      <p:boldItalic r:id="rId61"/>
    </p:embeddedFont>
    <p:embeddedFont>
      <p:font typeface="Roboto Light" panose="02000000000000000000" pitchFamily="2" charset="0"/>
      <p:regular r:id="rId62"/>
      <p:bold r:id="rId63"/>
      <p:italic r:id="rId64"/>
      <p:boldItalic r:id="rId65"/>
    </p:embeddedFont>
    <p:embeddedFont>
      <p:font typeface="Roboto Medium" panose="02000000000000000000" pitchFamily="2" charset="0"/>
      <p:regular r:id="rId66"/>
      <p:bold r:id="rId67"/>
      <p:italic r:id="rId68"/>
      <p:boldItalic r:id="rId69"/>
    </p:embeddedFont>
    <p:embeddedFont>
      <p:font typeface="Roboto Thin"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C5A78B-DB9A-40FE-BFA8-4B03EC625117}">
  <a:tblStyle styleId="{C5C5A78B-DB9A-40FE-BFA8-4B03EC6251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f9d0818f68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f9d0818f68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f9d0818f68_0_1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f9d0818f68_0_1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f9d0818f68_0_1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f9d0818f68_0_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f9d0818f68_0_1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f9d0818f68_0_1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f9d0818f68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f9d0818f68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605fb1b5c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605fb1b5c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Shutterstock_46018207</a:t>
            </a:r>
            <a:endParaRPr/>
          </a:p>
          <a:p>
            <a:pPr marL="0" lvl="0" indent="0" algn="l" rtl="0">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9d0818f68_0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9d0818f68_0_1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9d0818f68_0_1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9d0818f68_0_1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f9d0818f68_0_1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f9d0818f68_0_1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61885686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6188568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18856863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618856863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f9d0818f68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f9d0818f68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18856863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618856863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f9d0818f68_0_1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f9d0818f68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618856863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618856863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6188568637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618856863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f9d0818f68_0_1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f9d0818f68_0_1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605fb1b5c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605fb1b5c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f9d0818f68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f9d0818f68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6188568637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6188568637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f9d0818f68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f9d0818f68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f9d0818f68_0_2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f9d0818f68_0_2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f9d0818f68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f9d0818f68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1c531a78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41c531a78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shutterstock_757928980</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f9d0818f68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f9d0818f68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4c85ea18e0_0_20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3" name="Google Shape;1103;g4c85ea18e0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6188568637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618856863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1037ebd6c3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1037ebd6c3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037ebd6c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037ebd6c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037ebd6c3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037ebd6c3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037ebd6c3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037ebd6c3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1037ebd6c3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1037ebd6c3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37ebd6c3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37ebd6c3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f9d0818f68_0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f9d0818f68_0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1037ebd6c3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1037ebd6c3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07e9e3fe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07e9e3f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f9d0818f68_0_1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f9d0818f68_0_1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f9d0818f68_0_1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f9d0818f68_0_1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9d0818f68_0_1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f9d0818f68_0_1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181e3fc3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181e3fc3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 name="Google Shape;55;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 name="Google Shape;5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62" name="Google Shape;62;p1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1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67" name="Google Shape;67;p1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72" name="Google Shape;72;p1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 name="Google Shape;73;p1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77" name="Google Shape;77;p1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82" name="Google Shape;82;p1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Google Shape;83;p1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87" name="Google Shape;87;p1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 name="Google Shape;88;p1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92" name="Google Shape;92;p1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97" name="Google Shape;97;p1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103" name="Google Shape;103;p1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05" name="Google Shape;105;p15"/>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 name="Google Shape;110;p1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1" name="Google Shape;111;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2" name="Google Shape;112;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5" name="Google Shape;115;p1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6" name="Google Shape;116;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7" name="Google Shape;117;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0" name="Google Shape;120;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121" name="Google Shape;121;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 name="Google Shape;122;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4" name="Google Shape;124;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5" name="Google Shape;125;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8" name="Google Shape;128;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9" name="Google Shape;12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3" name="Google Shape;133;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4" name="Google Shape;134;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35" name="Google Shape;135;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136" name="Google Shape;136;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9" name="Google Shape;139;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0" name="Google Shape;140;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41" name="Google Shape;141;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42" name="Google Shape;142;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5" name="Google Shape;145;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6" name="Google Shape;146;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47" name="Google Shape;147;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48" name="Google Shape;148;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9" name="Google Shape;159;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0" name="Google Shape;160;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64" name="Google Shape;164;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81" name="Google Shape;181;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99" name="Google Shape;199;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201" name="Google Shape;201;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4" name="Google Shape;204;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5" name="Google Shape;205;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10" name="Google Shape;210;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219" name="Google Shape;219;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222"/>
        <p:cNvGrpSpPr/>
        <p:nvPr/>
      </p:nvGrpSpPr>
      <p:grpSpPr>
        <a:xfrm>
          <a:off x="0" y="0"/>
          <a:ext cx="0" cy="0"/>
          <a:chOff x="0" y="0"/>
          <a:chExt cx="0" cy="0"/>
        </a:xfrm>
      </p:grpSpPr>
      <p:sp>
        <p:nvSpPr>
          <p:cNvPr id="223" name="Google Shape;223;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 name="Google Shape;224;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5" name="Google Shape;225;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{C5C5A78B-DB9A-40FE-BFA8-4B03EC625117}</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228" name="Google Shape;228;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{C5C5A78B-DB9A-40FE-BFA8-4B03EC625117}</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235" name="Google Shape;235;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43" name="Google Shape;243;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44" name="Google Shape;244;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48" name="Google Shape;248;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 name="Google Shape;252;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 name="Google Shape;254;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9" name="Google Shape;259;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73" name="Google Shape;273;p32"/>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4" name="Google Shape;274;p3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9" name="Google Shape;279;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92" name="Google Shape;292;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97" name="Google Shape;297;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8" name="Google Shape;298;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5" name="Google Shape;305;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6" name="Google Shape;306;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8" name="Google Shape;308;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9" name="Google Shape;309;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10" name="Google Shape;310;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11" name="Google Shape;311;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16" name="Google Shape;31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7" name="Google Shape;317;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1" name="Google Shape;331;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2" name="Google Shape;332;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6" name="Google Shape;336;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7" name="Google Shape;337;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8" name="Google Shape;338;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3" name="Google Shape;34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 name="Google Shape;37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5" name="Google Shape;37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Numbered 1–7">
  <p:cSld name="CUSTOM_2_7_1_3_1_1_1_2">
    <p:spTree>
      <p:nvGrpSpPr>
        <p:cNvPr id="1"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2" name="Google Shape;41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3" name="Google Shape;413;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 name="Google Shape;419;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Numbered 1–3">
  <p:cSld name="CUSTOM_2_7_1_5_2_2">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3" name="Google Shape;453;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4" name="Google Shape;454;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6" name="Google Shape;456;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4" name="Google Shape;464;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1" name="Google Shape;471;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6" name="Google Shape;47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7" name="Google Shape;477;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9" name="Google Shape;479;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1" name="Google Shape;481;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4" name="Google Shape;484;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7" name="Google Shape;487;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88"/>
        <p:cNvGrpSpPr/>
        <p:nvPr/>
      </p:nvGrpSpPr>
      <p:grpSpPr>
        <a:xfrm>
          <a:off x="0" y="0"/>
          <a:ext cx="0" cy="0"/>
          <a:chOff x="0" y="0"/>
          <a:chExt cx="0" cy="0"/>
        </a:xfrm>
      </p:grpSpPr>
      <p:sp>
        <p:nvSpPr>
          <p:cNvPr id="489" name="Google Shape;489;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7" name="Google Shape;507;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11"/>
        <p:cNvGrpSpPr/>
        <p:nvPr/>
      </p:nvGrpSpPr>
      <p:grpSpPr>
        <a:xfrm>
          <a:off x="0" y="0"/>
          <a:ext cx="0" cy="0"/>
          <a:chOff x="0" y="0"/>
          <a:chExt cx="0" cy="0"/>
        </a:xfrm>
      </p:grpSpPr>
      <p:sp>
        <p:nvSpPr>
          <p:cNvPr id="512" name="Google Shape;512;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9" name="Google Shape;5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0" name="Google Shape;52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2" name="Google Shape;522;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29" name="Google Shape;529;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534"/>
        <p:cNvGrpSpPr/>
        <p:nvPr/>
      </p:nvGrpSpPr>
      <p:grpSpPr>
        <a:xfrm>
          <a:off x="0" y="0"/>
          <a:ext cx="0" cy="0"/>
          <a:chOff x="0" y="0"/>
          <a:chExt cx="0" cy="0"/>
        </a:xfrm>
      </p:grpSpPr>
      <p:sp>
        <p:nvSpPr>
          <p:cNvPr id="535" name="Google Shape;535;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 name="Google Shape;54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2" name="Google Shape;54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5" name="Google Shape;54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52" name="Google Shape;552;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5 (Teal)">
  <p:cSld name="CUSTOM_2_7_1_4_1_2">
    <p:spTree>
      <p:nvGrpSpPr>
        <p:cNvPr id="1"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60" name="Google Shape;560;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1" name="Google Shape;561;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2" name="Google Shape;562;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4" name="Google Shape;564;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3" name="Google Shape;583;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6" name="Google Shape;586;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7" name="Google Shape;587;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90" name="Google Shape;590;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91" name="Google Shape;591;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4" name="Google Shape;594;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02" name="Google Shape;602;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606" name="Google Shape;606;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610"/>
        <p:cNvGrpSpPr/>
        <p:nvPr/>
      </p:nvGrpSpPr>
      <p:grpSpPr>
        <a:xfrm>
          <a:off x="0" y="0"/>
          <a:ext cx="0" cy="0"/>
          <a:chOff x="0" y="0"/>
          <a:chExt cx="0" cy="0"/>
        </a:xfrm>
      </p:grpSpPr>
      <p:pic>
        <p:nvPicPr>
          <p:cNvPr id="611" name="Google Shape;611;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2" name="Google Shape;61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13" name="Google Shape;613;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614" name="Google Shape;614;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615" name="Google Shape;615;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26" name="Google Shape;626;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627" name="Google Shape;627;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30" name="Google Shape;630;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634" name="Google Shape;634;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635" name="Google Shape;635;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40" name="Google Shape;64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643" name="Google Shape;643;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46" name="Google Shape;646;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49" name="Google Shape;649;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57" name="Google Shape;657;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60" name="Google Shape;660;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1" name="Google Shape;661;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2" name="Google Shape;66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8"/>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58"/>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67" name="Google Shape;667;p58"/>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20.png"/><Relationship Id="rId4" Type="http://schemas.openxmlformats.org/officeDocument/2006/relationships/hyperlink" Target="https://en.wikipedia.org/wiki/Minimum_viable_produc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help.github.com/en/articles/about-issues"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coding-boot-camp.github.io/full-stack/apis/api-resources" TargetMode="External"/><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Project_management"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hyperlink" Target="https://en.wikipedia.org/wiki/Project_team" TargetMode="External"/><Relationship Id="rId4" Type="http://schemas.openxmlformats.org/officeDocument/2006/relationships/hyperlink" Target="https://en.wikipedia.org/wiki/Work_(project_managemen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www.dictionary.com/browse/agile"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oftware_development"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hyperlink" Target="https://en.wikipedia.org/wiki/Agile_software_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9"/>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Project 1</a:t>
            </a:r>
            <a:endParaRPr sz="3600"/>
          </a:p>
        </p:txBody>
      </p:sp>
      <p:sp>
        <p:nvSpPr>
          <p:cNvPr id="673" name="Google Shape;673;p59"/>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Agile Software Development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
        <p:nvSpPr>
          <p:cNvPr id="743" name="Google Shape;743;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7" name="Google Shape;747;p68"/>
          <p:cNvSpPr txBox="1">
            <a:spLocks noGrp="1"/>
          </p:cNvSpPr>
          <p:nvPr>
            <p:ph type="subTitle" idx="1"/>
          </p:nvPr>
        </p:nvSpPr>
        <p:spPr>
          <a:xfrm>
            <a:off x="-12300" y="2135850"/>
            <a:ext cx="42984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a:spLocks noGrp="1"/>
          </p:cNvSpPr>
          <p:nvPr>
            <p:ph type="subTitle" idx="2"/>
          </p:nvPr>
        </p:nvSpPr>
        <p:spPr>
          <a:xfrm>
            <a:off x="4466800" y="2138100"/>
            <a:ext cx="42984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iterative development?</a:t>
            </a:r>
            <a:endParaRPr/>
          </a:p>
        </p:txBody>
      </p:sp>
      <p:sp>
        <p:nvSpPr>
          <p:cNvPr id="756" name="Google Shape;756;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Iterative and Incremental Development</a:t>
            </a:r>
            <a:endParaRPr/>
          </a:p>
        </p:txBody>
      </p:sp>
      <p:sp>
        <p:nvSpPr>
          <p:cNvPr id="762" name="Google Shape;762;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software is the primary measure of progress</a:t>
            </a:r>
            <a:endParaRPr/>
          </a:p>
        </p:txBody>
      </p:sp>
      <p:sp>
        <p:nvSpPr>
          <p:cNvPr id="763" name="Google Shape;763;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4" name="Google Shape;764;p70"/>
          <p:cNvSpPr txBox="1">
            <a:spLocks noGrp="1"/>
          </p:cNvSpPr>
          <p:nvPr>
            <p:ph type="subTitle" idx="1"/>
          </p:nvPr>
        </p:nvSpPr>
        <p:spPr>
          <a:xfrm>
            <a:off x="0" y="12855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The Agile Manifesto:</a:t>
            </a:r>
            <a:r>
              <a:rPr lang="en"/>
              <a:t> The Four Foundational Values</a:t>
            </a:r>
            <a:endParaRPr/>
          </a:p>
        </p:txBody>
      </p:sp>
      <p:graphicFrame>
        <p:nvGraphicFramePr>
          <p:cNvPr id="765" name="Google Shape;765;p70"/>
          <p:cNvGraphicFramePr/>
          <p:nvPr/>
        </p:nvGraphicFramePr>
        <p:xfrm>
          <a:off x="436675" y="1785838"/>
          <a:ext cx="8433000" cy="2894100"/>
        </p:xfrm>
        <a:graphic>
          <a:graphicData uri="http://schemas.openxmlformats.org/drawingml/2006/table">
            <a:tbl>
              <a:tblPr>
                <a:noFill/>
                <a:tableStyleId>{C5C5A78B-DB9A-40FE-BFA8-4B03EC625117}</a:tableStyleId>
              </a:tblPr>
              <a:tblGrid>
                <a:gridCol w="3518400">
                  <a:extLst>
                    <a:ext uri="{9D8B030D-6E8A-4147-A177-3AD203B41FA5}">
                      <a16:colId xmlns:a16="http://schemas.microsoft.com/office/drawing/2014/main" val="20000"/>
                    </a:ext>
                  </a:extLst>
                </a:gridCol>
                <a:gridCol w="1209900">
                  <a:extLst>
                    <a:ext uri="{9D8B030D-6E8A-4147-A177-3AD203B41FA5}">
                      <a16:colId xmlns:a16="http://schemas.microsoft.com/office/drawing/2014/main" val="20001"/>
                    </a:ext>
                  </a:extLst>
                </a:gridCol>
                <a:gridCol w="3704700">
                  <a:extLst>
                    <a:ext uri="{9D8B030D-6E8A-4147-A177-3AD203B41FA5}">
                      <a16:colId xmlns:a16="http://schemas.microsoft.com/office/drawing/2014/main" val="20002"/>
                    </a:ext>
                  </a:extLst>
                </a:gridCol>
              </a:tblGrid>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Individuals and interactions</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18287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Processes and tools</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0"/>
                  </a:ext>
                </a:extLst>
              </a:tr>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Working product</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18287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Comprehensive documentation</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1"/>
                  </a:ext>
                </a:extLst>
              </a:tr>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Customer collaboration </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18287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Contract negotiation</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2"/>
                  </a:ext>
                </a:extLst>
              </a:tr>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Responding to change</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Following a plan</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1"/>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MVP?</a:t>
            </a:r>
            <a:endParaRPr/>
          </a:p>
        </p:txBody>
      </p:sp>
      <p:sp>
        <p:nvSpPr>
          <p:cNvPr id="771" name="Google Shape;771;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Minimum Viable Product</a:t>
            </a:r>
            <a:endParaRPr/>
          </a:p>
        </p:txBody>
      </p:sp>
      <p:sp>
        <p:nvSpPr>
          <p:cNvPr id="778" name="Google Shape;778;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product with just enough features to satisfy early customers and provide feedback for future product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b="1"/>
              <a:t>Minimum Viable Product:                                     Product Vision:</a:t>
            </a:r>
            <a:endParaRPr b="1"/>
          </a:p>
        </p:txBody>
      </p:sp>
      <p:sp>
        <p:nvSpPr>
          <p:cNvPr id="779" name="Google Shape;779;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 we determine our MVP?</a:t>
            </a:r>
            <a:endParaRPr/>
          </a:p>
        </p:txBody>
      </p:sp>
      <p:sp>
        <p:nvSpPr>
          <p:cNvPr id="787" name="Google Shape;787;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Determining a Minimum Viable Product</a:t>
            </a:r>
            <a:endParaRPr/>
          </a:p>
        </p:txBody>
      </p:sp>
      <p:sp>
        <p:nvSpPr>
          <p:cNvPr id="793" name="Google Shape;793;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4" name="Google Shape;79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marL="0" lvl="0" indent="0" algn="l" rtl="0">
              <a:spcBef>
                <a:spcPts val="0"/>
              </a:spcBef>
              <a:spcAft>
                <a:spcPts val="0"/>
              </a:spcAft>
              <a:buNone/>
            </a:pPr>
            <a:endParaRPr/>
          </a:p>
        </p:txBody>
      </p:sp>
      <p:sp>
        <p:nvSpPr>
          <p:cNvPr id="795" name="Google Shape;795;p7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96" name="Google Shape;796;p7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797" name="Google Shape;797;p7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98" name="Google Shape;798;p7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799" name="Google Shape;799;p74"/>
          <p:cNvSpPr/>
          <p:nvPr/>
        </p:nvSpPr>
        <p:spPr>
          <a:xfrm>
            <a:off x="1352550" y="13788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803" name="Google Shape;803;p74"/>
          <p:cNvSpPr/>
          <p:nvPr/>
        </p:nvSpPr>
        <p:spPr>
          <a:xfrm rot="10800000" flipH="1">
            <a:off x="453233" y="3407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user story?</a:t>
            </a:r>
            <a:endParaRPr/>
          </a:p>
        </p:txBody>
      </p:sp>
      <p:sp>
        <p:nvSpPr>
          <p:cNvPr id="809" name="Google Shape;809;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815" name="Google Shape;815;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16" name="Google Shape;816;p76"/>
          <p:cNvSpPr/>
          <p:nvPr/>
        </p:nvSpPr>
        <p:spPr>
          <a:xfrm flipH="1">
            <a:off x="284715" y="9872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6"/>
          <p:cNvSpPr/>
          <p:nvPr/>
        </p:nvSpPr>
        <p:spPr>
          <a:xfrm flipH="1">
            <a:off x="3096947" y="9872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6"/>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6"/>
          <p:cNvSpPr/>
          <p:nvPr/>
        </p:nvSpPr>
        <p:spPr>
          <a:xfrm flipH="1">
            <a:off x="3094609" y="22064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6"/>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6"/>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flipH="1">
            <a:off x="3094609" y="3443230"/>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6"/>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848" name="Google Shape;848;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49" name="Google Shape;849;p77"/>
          <p:cNvSpPr/>
          <p:nvPr/>
        </p:nvSpPr>
        <p:spPr>
          <a:xfrm flipH="1">
            <a:off x="284715" y="9872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7"/>
          <p:cNvSpPr/>
          <p:nvPr/>
        </p:nvSpPr>
        <p:spPr>
          <a:xfrm flipH="1">
            <a:off x="3096947" y="9872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7"/>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7"/>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7"/>
          <p:cNvSpPr/>
          <p:nvPr/>
        </p:nvSpPr>
        <p:spPr>
          <a:xfrm flipH="1">
            <a:off x="3094609" y="22064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7"/>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7"/>
          <p:cNvSpPr/>
          <p:nvPr/>
        </p:nvSpPr>
        <p:spPr>
          <a:xfrm flipH="1">
            <a:off x="3094609" y="3443230"/>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7"/>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7"/>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project?</a:t>
            </a:r>
            <a:endParaRPr/>
          </a:p>
        </p:txBody>
      </p:sp>
      <p:sp>
        <p:nvSpPr>
          <p:cNvPr id="679" name="Google Shape;679;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881" name="Google Shape;881;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82" name="Google Shape;882;p78"/>
          <p:cNvSpPr/>
          <p:nvPr/>
        </p:nvSpPr>
        <p:spPr>
          <a:xfrm flipH="1">
            <a:off x="284715" y="9872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8"/>
          <p:cNvSpPr/>
          <p:nvPr/>
        </p:nvSpPr>
        <p:spPr>
          <a:xfrm flipH="1">
            <a:off x="3096947" y="9872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8"/>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8"/>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AS A </a:t>
            </a:r>
            <a:r>
              <a:rPr lang="en" b="1">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8"/>
          <p:cNvSpPr/>
          <p:nvPr/>
        </p:nvSpPr>
        <p:spPr>
          <a:xfrm flipH="1">
            <a:off x="3094609" y="22064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8"/>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8"/>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I WANT to </a:t>
            </a:r>
            <a:r>
              <a:rPr lang="en" b="1">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8"/>
          <p:cNvSpPr/>
          <p:nvPr/>
        </p:nvSpPr>
        <p:spPr>
          <a:xfrm flipH="1">
            <a:off x="3094609" y="3443230"/>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8"/>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8"/>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SO THAT I can </a:t>
            </a:r>
            <a:r>
              <a:rPr lang="en" b="1">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acceptance criteria?</a:t>
            </a:r>
            <a:endParaRPr/>
          </a:p>
        </p:txBody>
      </p:sp>
      <p:sp>
        <p:nvSpPr>
          <p:cNvPr id="914" name="Google Shape;914;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Acceptance Criteria</a:t>
            </a:r>
            <a:endParaRPr/>
          </a:p>
        </p:txBody>
      </p:sp>
      <p:sp>
        <p:nvSpPr>
          <p:cNvPr id="920" name="Google Shape;920;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21" name="Google Shape;921;p80"/>
          <p:cNvSpPr/>
          <p:nvPr/>
        </p:nvSpPr>
        <p:spPr>
          <a:xfrm flipH="1">
            <a:off x="285688" y="9872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0"/>
          <p:cNvSpPr/>
          <p:nvPr/>
        </p:nvSpPr>
        <p:spPr>
          <a:xfrm flipH="1">
            <a:off x="4479230" y="9872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0"/>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0"/>
          <p:cNvSpPr/>
          <p:nvPr/>
        </p:nvSpPr>
        <p:spPr>
          <a:xfrm flipH="1">
            <a:off x="4492880" y="22064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0"/>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0"/>
          <p:cNvSpPr/>
          <p:nvPr/>
        </p:nvSpPr>
        <p:spPr>
          <a:xfrm flipH="1">
            <a:off x="4492880" y="34256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0"/>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Acceptance Criteria</a:t>
            </a:r>
            <a:endParaRPr/>
          </a:p>
        </p:txBody>
      </p:sp>
      <p:sp>
        <p:nvSpPr>
          <p:cNvPr id="944" name="Google Shape;944;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45" name="Google Shape;945;p81"/>
          <p:cNvSpPr/>
          <p:nvPr/>
        </p:nvSpPr>
        <p:spPr>
          <a:xfrm flipH="1">
            <a:off x="285688" y="9872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1"/>
          <p:cNvSpPr/>
          <p:nvPr/>
        </p:nvSpPr>
        <p:spPr>
          <a:xfrm flipH="1">
            <a:off x="4479230" y="987275"/>
            <a:ext cx="43512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1"/>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GIVEN I</a:t>
            </a:r>
            <a:r>
              <a:rPr lang="en" sz="1600" b="1">
                <a:latin typeface="Roboto"/>
                <a:ea typeface="Roboto"/>
                <a:cs typeface="Roboto"/>
                <a:sym typeface="Roboto"/>
              </a:rPr>
              <a:t> am an authenticated user</a:t>
            </a:r>
            <a:endParaRPr sz="1600" b="1">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1"/>
          <p:cNvSpPr/>
          <p:nvPr/>
        </p:nvSpPr>
        <p:spPr>
          <a:xfrm flipH="1">
            <a:off x="4492880" y="2206475"/>
            <a:ext cx="43512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1"/>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WHEN I </a:t>
            </a:r>
            <a:r>
              <a:rPr lang="en" sz="1600" b="1">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1"/>
          <p:cNvSpPr/>
          <p:nvPr/>
        </p:nvSpPr>
        <p:spPr>
          <a:xfrm flipH="1">
            <a:off x="4492880" y="3425675"/>
            <a:ext cx="43512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1"/>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THEN a </a:t>
            </a:r>
            <a:r>
              <a:rPr lang="en" sz="1600" b="1">
                <a:latin typeface="Roboto"/>
                <a:ea typeface="Roboto"/>
                <a:cs typeface="Roboto"/>
                <a:sym typeface="Roboto"/>
              </a:rPr>
              <a:t>chart is generated</a:t>
            </a:r>
            <a:endParaRPr sz="1600" b="1">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8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Issue?</a:t>
            </a:r>
            <a:endParaRPr/>
          </a:p>
        </p:txBody>
      </p:sp>
      <p:sp>
        <p:nvSpPr>
          <p:cNvPr id="968" name="Google Shape;968;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972"/>
        <p:cNvGrpSpPr/>
        <p:nvPr/>
      </p:nvGrpSpPr>
      <p:grpSpPr>
        <a:xfrm>
          <a:off x="0" y="0"/>
          <a:ext cx="0" cy="0"/>
          <a:chOff x="0" y="0"/>
          <a:chExt cx="0" cy="0"/>
        </a:xfrm>
      </p:grpSpPr>
      <p:sp>
        <p:nvSpPr>
          <p:cNvPr id="973" name="Google Shape;973;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Issues</a:t>
            </a:r>
            <a:endParaRPr/>
          </a:p>
        </p:txBody>
      </p:sp>
      <p:sp>
        <p:nvSpPr>
          <p:cNvPr id="974" name="Google Shape;974;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issues to track ideas, enhancements, tasks, or bugs for work on GitHub.</a:t>
            </a:r>
            <a:endParaRPr/>
          </a:p>
        </p:txBody>
      </p:sp>
      <p:sp>
        <p:nvSpPr>
          <p:cNvPr id="975" name="Google Shape;975;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8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kanban?</a:t>
            </a:r>
            <a:endParaRPr/>
          </a:p>
        </p:txBody>
      </p:sp>
      <p:sp>
        <p:nvSpPr>
          <p:cNvPr id="1014" name="Google Shape;1014;p8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8"/>
          <p:cNvSpPr/>
          <p:nvPr/>
        </p:nvSpPr>
        <p:spPr>
          <a:xfrm>
            <a:off x="678579" y="3264587"/>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22" name="Google Shape;1022;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Kanban</a:t>
            </a:r>
            <a:endParaRPr/>
          </a:p>
        </p:txBody>
      </p:sp>
      <p:sp>
        <p:nvSpPr>
          <p:cNvPr id="1023" name="Google Shape;1023;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4" name="Google Shape;1024;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Kanban is a project management tool that visualizes work through cards representing User Stories or Issues.</a:t>
            </a:r>
            <a:endParaRPr/>
          </a:p>
          <a:p>
            <a:pPr marL="0" lvl="0" indent="0" algn="l" rtl="0">
              <a:spcBef>
                <a:spcPts val="0"/>
              </a:spcBef>
              <a:spcAft>
                <a:spcPts val="0"/>
              </a:spcAft>
              <a:buNone/>
            </a:pPr>
            <a:endParaRPr/>
          </a:p>
          <a:p>
            <a:pPr marL="0" lvl="0" indent="0" algn="l" rtl="0">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8310600" cy="2151605"/>
        </p:xfrm>
        <a:graphic>
          <a:graphicData uri="http://schemas.openxmlformats.org/drawingml/2006/table">
            <a:tbl>
              <a:tblPr>
                <a:noFill/>
                <a:tableStyleId>{C5C5A78B-DB9A-40FE-BFA8-4B03EC625117}</a:tableStyleId>
              </a:tblPr>
              <a:tblGrid>
                <a:gridCol w="2770200">
                  <a:extLst>
                    <a:ext uri="{9D8B030D-6E8A-4147-A177-3AD203B41FA5}">
                      <a16:colId xmlns:a16="http://schemas.microsoft.com/office/drawing/2014/main" val="20000"/>
                    </a:ext>
                  </a:extLst>
                </a:gridCol>
                <a:gridCol w="2770200">
                  <a:extLst>
                    <a:ext uri="{9D8B030D-6E8A-4147-A177-3AD203B41FA5}">
                      <a16:colId xmlns:a16="http://schemas.microsoft.com/office/drawing/2014/main" val="20001"/>
                    </a:ext>
                  </a:extLst>
                </a:gridCol>
                <a:gridCol w="2770200">
                  <a:extLst>
                    <a:ext uri="{9D8B030D-6E8A-4147-A177-3AD203B41FA5}">
                      <a16:colId xmlns:a16="http://schemas.microsoft.com/office/drawing/2014/main" val="20002"/>
                    </a:ext>
                  </a:extLst>
                </a:gridCol>
              </a:tblGrid>
              <a:tr h="303925">
                <a:tc>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To Do</a:t>
                      </a:r>
                      <a:endParaRPr sz="1200" b="1">
                        <a:solidFill>
                          <a:srgbClr val="FFFFFF"/>
                        </a:solidFill>
                        <a:latin typeface="Roboto"/>
                        <a:ea typeface="Roboto"/>
                        <a:cs typeface="Roboto"/>
                        <a:sym typeface="Roboto"/>
                      </a:endParaRPr>
                    </a:p>
                  </a:txBody>
                  <a:tcPr marL="91425" marR="9142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In Progress</a:t>
                      </a:r>
                      <a:endParaRPr sz="1200" b="1">
                        <a:solidFill>
                          <a:srgbClr val="FFFFFF"/>
                        </a:solidFill>
                        <a:latin typeface="Roboto"/>
                        <a:ea typeface="Roboto"/>
                        <a:cs typeface="Roboto"/>
                        <a:sym typeface="Roboto"/>
                      </a:endParaRPr>
                    </a:p>
                  </a:txBody>
                  <a:tcPr marL="91425" marR="9142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Done</a:t>
                      </a:r>
                      <a:endParaRPr sz="1200" b="1">
                        <a:solidFill>
                          <a:srgbClr val="FFFFFF"/>
                        </a:solidFill>
                        <a:latin typeface="Roboto"/>
                        <a:ea typeface="Roboto"/>
                        <a:cs typeface="Roboto"/>
                        <a:sym typeface="Roboto"/>
                      </a:endParaRPr>
                    </a:p>
                  </a:txBody>
                  <a:tcPr marL="91425" marR="9142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1785875">
                <a:tc>
                  <a:txBody>
                    <a:bodyPr/>
                    <a:lstStyle/>
                    <a:p>
                      <a:pPr marL="0" lvl="0" indent="0" algn="l" rtl="0">
                        <a:spcBef>
                          <a:spcPts val="0"/>
                        </a:spcBef>
                        <a:spcAft>
                          <a:spcPts val="0"/>
                        </a:spcAft>
                        <a:buNone/>
                      </a:pPr>
                      <a:endParaRPr/>
                    </a:p>
                  </a:txBody>
                  <a:tcPr marL="91425" marR="9142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26" name="Google Shape;1026;p88"/>
          <p:cNvSpPr/>
          <p:nvPr/>
        </p:nvSpPr>
        <p:spPr>
          <a:xfrm>
            <a:off x="465575" y="4333575"/>
            <a:ext cx="8349600" cy="426600"/>
          </a:xfrm>
          <a:prstGeom prst="homePlat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5" name="Google Shape;1065;p91"/>
          <p:cNvSpPr txBox="1">
            <a:spLocks noGrp="1"/>
          </p:cNvSpPr>
          <p:nvPr>
            <p:ph type="subTitle" idx="2"/>
          </p:nvPr>
        </p:nvSpPr>
        <p:spPr>
          <a:xfrm>
            <a:off x="-12300" y="142120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Navigate to github.com and create a repository. </a:t>
            </a:r>
            <a:endParaRPr sz="1300"/>
          </a:p>
        </p:txBody>
      </p:sp>
      <p:sp>
        <p:nvSpPr>
          <p:cNvPr id="1066" name="Google Shape;1066;p91"/>
          <p:cNvSpPr txBox="1">
            <a:spLocks noGrp="1"/>
          </p:cNvSpPr>
          <p:nvPr>
            <p:ph type="subTitle" idx="3"/>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Create a new Github project.</a:t>
            </a:r>
            <a:endParaRPr sz="1300"/>
          </a:p>
        </p:txBody>
      </p:sp>
      <p:sp>
        <p:nvSpPr>
          <p:cNvPr id="1067" name="Google Shape;1067;p91"/>
          <p:cNvSpPr txBox="1">
            <a:spLocks noGrp="1"/>
          </p:cNvSpPr>
          <p:nvPr>
            <p:ph type="subTitle" idx="4"/>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Create a card called “Create landing page” and move it from the “Backlog” column to “In progress”.</a:t>
            </a:r>
            <a:endParaRPr sz="1300"/>
          </a:p>
        </p:txBody>
      </p:sp>
      <p:sp>
        <p:nvSpPr>
          <p:cNvPr id="1068" name="Google Shape;1068;p91"/>
          <p:cNvSpPr txBox="1">
            <a:spLocks noGrp="1"/>
          </p:cNvSpPr>
          <p:nvPr>
            <p:ph type="subTitle" idx="5"/>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9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daily scrum?</a:t>
            </a:r>
            <a:endParaRPr/>
          </a:p>
        </p:txBody>
      </p:sp>
      <p:sp>
        <p:nvSpPr>
          <p:cNvPr id="1074" name="Google Shape;1074;p9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85" name="Google Shape;685;p61"/>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300" b="1">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Stand-Up Meetings</a:t>
            </a:r>
            <a:endParaRPr/>
          </a:p>
        </p:txBody>
      </p:sp>
      <p:sp>
        <p:nvSpPr>
          <p:cNvPr id="1080" name="Google Shape;1080;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93"/>
          <p:cNvSpPr/>
          <p:nvPr/>
        </p:nvSpPr>
        <p:spPr>
          <a:xfrm>
            <a:off x="1352550" y="1371700"/>
            <a:ext cx="4154700" cy="486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93"/>
          <p:cNvSpPr/>
          <p:nvPr/>
        </p:nvSpPr>
        <p:spPr>
          <a:xfrm>
            <a:off x="1352550" y="1962775"/>
            <a:ext cx="4154700" cy="486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marL="0" lvl="0" indent="0" algn="l" rtl="0">
              <a:spcBef>
                <a:spcPts val="0"/>
              </a:spcBef>
              <a:spcAft>
                <a:spcPts val="0"/>
              </a:spcAft>
              <a:buNone/>
            </a:pPr>
            <a:endParaRPr/>
          </a:p>
        </p:txBody>
      </p:sp>
      <p:sp>
        <p:nvSpPr>
          <p:cNvPr id="1099" name="Google Shape;1099;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00" name="Google Shape;1100;p94"/>
          <p:cNvGraphicFramePr/>
          <p:nvPr/>
        </p:nvGraphicFramePr>
        <p:xfrm>
          <a:off x="452125" y="1026100"/>
          <a:ext cx="8239750" cy="3726150"/>
        </p:xfrm>
        <a:graphic>
          <a:graphicData uri="http://schemas.openxmlformats.org/drawingml/2006/table">
            <a:tbl>
              <a:tblPr>
                <a:noFill/>
                <a:tableStyleId>{C5C5A78B-DB9A-40FE-BFA8-4B03EC625117}</a:tableStyleId>
              </a:tblPr>
              <a:tblGrid>
                <a:gridCol w="2553450">
                  <a:extLst>
                    <a:ext uri="{9D8B030D-6E8A-4147-A177-3AD203B41FA5}">
                      <a16:colId xmlns:a16="http://schemas.microsoft.com/office/drawing/2014/main" val="20000"/>
                    </a:ext>
                  </a:extLst>
                </a:gridCol>
                <a:gridCol w="5686300">
                  <a:extLst>
                    <a:ext uri="{9D8B030D-6E8A-4147-A177-3AD203B41FA5}">
                      <a16:colId xmlns:a16="http://schemas.microsoft.com/office/drawing/2014/main" val="20001"/>
                    </a:ext>
                  </a:extLst>
                </a:gridCol>
              </a:tblGrid>
              <a:tr h="1235700">
                <a:tc>
                  <a:txBody>
                    <a:bodyPr/>
                    <a:lstStyle/>
                    <a:p>
                      <a:pPr marL="0" lvl="0" indent="0" algn="r" rtl="0">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0"/>
                  </a:ext>
                </a:extLst>
              </a:tr>
              <a:tr h="908375">
                <a:tc>
                  <a:txBody>
                    <a:bodyPr/>
                    <a:lstStyle/>
                    <a:p>
                      <a:pPr marL="0" lvl="0" indent="0" algn="r" rtl="0">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 development. </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659000">
                <a:tc>
                  <a:txBody>
                    <a:bodyPr/>
                    <a:lstStyle/>
                    <a:p>
                      <a:pPr marL="0" lvl="0" indent="0" algn="r" rtl="0">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342900" lvl="0" indent="-20955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Get Professional</a:t>
            </a:r>
            <a:endParaRPr/>
          </a:p>
        </p:txBody>
      </p:sp>
      <p:sp>
        <p:nvSpPr>
          <p:cNvPr id="1107" name="Google Shape;1107;p9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Projects are portfolio pieces</a:t>
            </a:r>
            <a:endParaRPr/>
          </a:p>
          <a:p>
            <a:pPr marL="0" lvl="0" indent="0" algn="l" rtl="0">
              <a:spcBef>
                <a:spcPts val="0"/>
              </a:spcBef>
              <a:spcAft>
                <a:spcPts val="0"/>
              </a:spcAft>
              <a:buNone/>
            </a:pPr>
            <a:endParaRPr/>
          </a:p>
          <a:p>
            <a:pPr marL="0" lvl="0" indent="0" algn="l" rtl="0">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w="9525" cap="flat" cmpd="sng">
            <a:solidFill>
              <a:schemeClr val="dk2"/>
            </a:solidFill>
            <a:prstDash val="solid"/>
            <a:round/>
            <a:headEnd type="none" w="med" len="med"/>
            <a:tailEnd type="none" w="med" len="med"/>
          </a:ln>
        </p:spPr>
      </p:cxnSp>
      <p:sp>
        <p:nvSpPr>
          <p:cNvPr id="1109" name="Google Shape;1109;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Project Requirements</a:t>
            </a:r>
            <a:endParaRPr/>
          </a:p>
        </p:txBody>
      </p:sp>
      <p:sp>
        <p:nvSpPr>
          <p:cNvPr id="1116" name="Google Shape;1116;p9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7" name="Google Shape;1117;p96"/>
          <p:cNvSpPr txBox="1">
            <a:spLocks noGrp="1"/>
          </p:cNvSpPr>
          <p:nvPr>
            <p:ph type="subTitle" idx="3"/>
          </p:nvPr>
        </p:nvSpPr>
        <p:spPr>
          <a:xfrm>
            <a:off x="-12100" y="3873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be deployed to GitHub Pages</a:t>
            </a:r>
            <a:endParaRPr/>
          </a:p>
        </p:txBody>
      </p:sp>
      <p:sp>
        <p:nvSpPr>
          <p:cNvPr id="1118" name="Google Shape;1118;p96"/>
          <p:cNvSpPr txBox="1">
            <a:spLocks noGrp="1"/>
          </p:cNvSpPr>
          <p:nvPr>
            <p:ph type="subTitle" idx="4"/>
          </p:nvPr>
        </p:nvSpPr>
        <p:spPr>
          <a:xfrm>
            <a:off x="-12075" y="43112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marL="0" lvl="0" indent="0" algn="l" rtl="0">
              <a:spcBef>
                <a:spcPts val="0"/>
              </a:spcBef>
              <a:spcAft>
                <a:spcPts val="0"/>
              </a:spcAft>
              <a:buNone/>
            </a:pPr>
            <a:endParaRPr/>
          </a:p>
        </p:txBody>
      </p:sp>
      <p:sp>
        <p:nvSpPr>
          <p:cNvPr id="1119" name="Google Shape;1119;p96"/>
          <p:cNvSpPr txBox="1">
            <a:spLocks noGrp="1"/>
          </p:cNvSpPr>
          <p:nvPr>
            <p:ph type="subTitle" idx="5"/>
          </p:nvPr>
        </p:nvSpPr>
        <p:spPr>
          <a:xfrm>
            <a:off x="-12150" y="29967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a:spLocks noGrp="1"/>
          </p:cNvSpPr>
          <p:nvPr>
            <p:ph type="subTitle" idx="6"/>
          </p:nvPr>
        </p:nvSpPr>
        <p:spPr>
          <a:xfrm>
            <a:off x="-12150" y="34348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NOT use alerts, confirms, or prompts (look into </a:t>
            </a:r>
            <a:r>
              <a:rPr lang="en" i="1">
                <a:solidFill>
                  <a:schemeClr val="dk1"/>
                </a:solidFill>
              </a:rPr>
              <a:t>modals</a:t>
            </a:r>
            <a:r>
              <a:rPr lang="en">
                <a:solidFill>
                  <a:schemeClr val="dk1"/>
                </a:solidFill>
              </a:rPr>
              <a:t>). </a:t>
            </a:r>
            <a:endParaRPr/>
          </a:p>
        </p:txBody>
      </p:sp>
      <p:sp>
        <p:nvSpPr>
          <p:cNvPr id="1121" name="Google Shape;1121;p96"/>
          <p:cNvSpPr txBox="1">
            <a:spLocks noGrp="1"/>
          </p:cNvSpPr>
          <p:nvPr>
            <p:ph type="subTitle" idx="7"/>
          </p:nvPr>
        </p:nvSpPr>
        <p:spPr>
          <a:xfrm>
            <a:off x="-12125" y="21353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a:spLocks noGrp="1"/>
          </p:cNvSpPr>
          <p:nvPr>
            <p:ph type="subTitle" idx="8"/>
          </p:nvPr>
        </p:nvSpPr>
        <p:spPr>
          <a:xfrm>
            <a:off x="-12250" y="25735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have a polished UI</a:t>
            </a:r>
            <a:endParaRPr/>
          </a:p>
        </p:txBody>
      </p:sp>
      <p:sp>
        <p:nvSpPr>
          <p:cNvPr id="1123" name="Google Shape;1123;p96"/>
          <p:cNvSpPr txBox="1">
            <a:spLocks noGrp="1"/>
          </p:cNvSpPr>
          <p:nvPr>
            <p:ph type="subTitle" idx="9"/>
          </p:nvPr>
        </p:nvSpPr>
        <p:spPr>
          <a:xfrm>
            <a:off x="-12300" y="12590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a:spLocks noGrp="1"/>
          </p:cNvSpPr>
          <p:nvPr>
            <p:ph type="subTitle" idx="13"/>
          </p:nvPr>
        </p:nvSpPr>
        <p:spPr>
          <a:xfrm>
            <a:off x="-12300" y="1697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dirty="0">
                <a:solidFill>
                  <a:schemeClr val="dk1"/>
                </a:solidFill>
              </a:rPr>
              <a:t>Must use a CSS framework </a:t>
            </a:r>
            <a:r>
              <a:rPr lang="en" i="1" dirty="0">
                <a:solidFill>
                  <a:schemeClr val="dk1"/>
                </a:solidFill>
              </a:rPr>
              <a:t>such as</a:t>
            </a:r>
            <a:r>
              <a:rPr lang="en" dirty="0">
                <a:solidFill>
                  <a:schemeClr val="dk1"/>
                </a:solidFill>
              </a:rPr>
              <a:t> Bootstrap</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9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daily scrum?</a:t>
            </a:r>
            <a:endParaRPr/>
          </a:p>
        </p:txBody>
      </p:sp>
      <p:sp>
        <p:nvSpPr>
          <p:cNvPr id="1130" name="Google Shape;1130;p9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marL="0" lvl="0" indent="0" algn="l" rtl="0">
              <a:spcBef>
                <a:spcPts val="0"/>
              </a:spcBef>
              <a:spcAft>
                <a:spcPts val="0"/>
              </a:spcAft>
              <a:buNone/>
            </a:pPr>
            <a:endParaRPr/>
          </a:p>
        </p:txBody>
      </p:sp>
      <p:sp>
        <p:nvSpPr>
          <p:cNvPr id="1136" name="Google Shape;1136;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marL="0" lvl="0" indent="0" algn="l" rtl="0">
              <a:spcBef>
                <a:spcPts val="0"/>
              </a:spcBef>
              <a:spcAft>
                <a:spcPts val="0"/>
              </a:spcAft>
              <a:buNone/>
            </a:pPr>
            <a:endParaRPr/>
          </a:p>
        </p:txBody>
      </p:sp>
      <p:graphicFrame>
        <p:nvGraphicFramePr>
          <p:cNvPr id="1137" name="Google Shape;1137;p98"/>
          <p:cNvGraphicFramePr/>
          <p:nvPr/>
        </p:nvGraphicFramePr>
        <p:xfrm>
          <a:off x="491475" y="1106850"/>
          <a:ext cx="8011900" cy="3703425"/>
        </p:xfrm>
        <a:graphic>
          <a:graphicData uri="http://schemas.openxmlformats.org/drawingml/2006/table">
            <a:tbl>
              <a:tblPr>
                <a:noFill/>
                <a:tableStyleId>{C5C5A78B-DB9A-40FE-BFA8-4B03EC625117}</a:tableStyleId>
              </a:tblPr>
              <a:tblGrid>
                <a:gridCol w="1877150">
                  <a:extLst>
                    <a:ext uri="{9D8B030D-6E8A-4147-A177-3AD203B41FA5}">
                      <a16:colId xmlns:a16="http://schemas.microsoft.com/office/drawing/2014/main" val="20000"/>
                    </a:ext>
                  </a:extLst>
                </a:gridCol>
                <a:gridCol w="6134750">
                  <a:extLst>
                    <a:ext uri="{9D8B030D-6E8A-4147-A177-3AD203B41FA5}">
                      <a16:colId xmlns:a16="http://schemas.microsoft.com/office/drawing/2014/main" val="20001"/>
                    </a:ext>
                  </a:extLst>
                </a:gridCol>
              </a:tblGrid>
              <a:tr h="580625">
                <a:tc>
                  <a:txBody>
                    <a:bodyPr/>
                    <a:lstStyle/>
                    <a:p>
                      <a:pPr marL="0" lvl="0" indent="0" algn="r" rtl="0">
                        <a:lnSpc>
                          <a:spcPct val="115000"/>
                        </a:lnSpc>
                        <a:spcBef>
                          <a:spcPts val="0"/>
                        </a:spcBef>
                        <a:spcAft>
                          <a:spcPts val="0"/>
                        </a:spcAft>
                        <a:buNone/>
                      </a:pPr>
                      <a:r>
                        <a:rPr lang="en" sz="1300" b="1">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0"/>
                  </a:ext>
                </a:extLst>
              </a:tr>
              <a:tr h="580625">
                <a:tc>
                  <a:txBody>
                    <a:bodyPr/>
                    <a:lstStyle/>
                    <a:p>
                      <a:pPr marL="0" lvl="0" indent="0" algn="r" rtl="0">
                        <a:lnSpc>
                          <a:spcPct val="115000"/>
                        </a:lnSpc>
                        <a:spcBef>
                          <a:spcPts val="0"/>
                        </a:spcBef>
                        <a:spcAft>
                          <a:spcPts val="0"/>
                        </a:spcAft>
                        <a:buNone/>
                      </a:pPr>
                      <a:r>
                        <a:rPr lang="en" sz="1300" b="1">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65700">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2"/>
                  </a:ext>
                </a:extLst>
              </a:tr>
              <a:tr h="580625">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0">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4"/>
                  </a:ext>
                </a:extLst>
              </a:tr>
              <a:tr h="463450">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9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daily scrum?</a:t>
            </a:r>
            <a:endParaRPr/>
          </a:p>
        </p:txBody>
      </p:sp>
      <p:sp>
        <p:nvSpPr>
          <p:cNvPr id="1143" name="Google Shape;1143;p9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marL="0" lvl="0" indent="0" algn="l" rtl="0">
              <a:spcBef>
                <a:spcPts val="0"/>
              </a:spcBef>
              <a:spcAft>
                <a:spcPts val="0"/>
              </a:spcAft>
              <a:buNone/>
            </a:pPr>
            <a:endParaRPr/>
          </a:p>
        </p:txBody>
      </p:sp>
      <p:sp>
        <p:nvSpPr>
          <p:cNvPr id="1149" name="Google Shape;1149;p10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0" name="Google Shape;1150;p100"/>
          <p:cNvSpPr/>
          <p:nvPr/>
        </p:nvSpPr>
        <p:spPr>
          <a:xfrm>
            <a:off x="1075033" y="1173250"/>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56" name="Google Shape;1156;p100"/>
          <p:cNvSpPr/>
          <p:nvPr/>
        </p:nvSpPr>
        <p:spPr>
          <a:xfrm rot="10800000" flipH="1">
            <a:off x="396349" y="1422487"/>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57" name="Google Shape;1157;p100"/>
          <p:cNvSpPr/>
          <p:nvPr/>
        </p:nvSpPr>
        <p:spPr>
          <a:xfrm>
            <a:off x="396349" y="1723618"/>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58" name="Google Shape;1158;p100"/>
          <p:cNvSpPr/>
          <p:nvPr/>
        </p:nvSpPr>
        <p:spPr>
          <a:xfrm rot="10800000" flipH="1">
            <a:off x="396349" y="1930049"/>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59" name="Google Shape;1159;p100"/>
          <p:cNvSpPr/>
          <p:nvPr/>
        </p:nvSpPr>
        <p:spPr>
          <a:xfrm>
            <a:off x="396349" y="2254125"/>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60" name="Google Shape;1160;p100"/>
          <p:cNvSpPr/>
          <p:nvPr/>
        </p:nvSpPr>
        <p:spPr>
          <a:xfrm rot="10800000" flipH="1">
            <a:off x="396349" y="2460557"/>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61" name="Google Shape;1161;p100"/>
          <p:cNvSpPr/>
          <p:nvPr/>
        </p:nvSpPr>
        <p:spPr>
          <a:xfrm>
            <a:off x="396349" y="2760789"/>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62" name="Google Shape;1162;p100"/>
          <p:cNvSpPr/>
          <p:nvPr/>
        </p:nvSpPr>
        <p:spPr>
          <a:xfrm rot="10800000" flipH="1">
            <a:off x="396349" y="2967221"/>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63" name="Google Shape;1163;p100"/>
          <p:cNvSpPr/>
          <p:nvPr/>
        </p:nvSpPr>
        <p:spPr>
          <a:xfrm>
            <a:off x="396349" y="3267453"/>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64" name="Google Shape;1164;p100"/>
          <p:cNvSpPr/>
          <p:nvPr/>
        </p:nvSpPr>
        <p:spPr>
          <a:xfrm rot="10800000" flipH="1">
            <a:off x="396349" y="3473885"/>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65" name="Google Shape;1165;p100"/>
          <p:cNvSpPr/>
          <p:nvPr/>
        </p:nvSpPr>
        <p:spPr>
          <a:xfrm>
            <a:off x="1064149" y="3745282"/>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68" name="Google Shape;1168;p100"/>
          <p:cNvSpPr/>
          <p:nvPr/>
        </p:nvSpPr>
        <p:spPr>
          <a:xfrm rot="10800000" flipH="1">
            <a:off x="395825" y="3993918"/>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69" name="Google Shape;1169;p100"/>
          <p:cNvSpPr/>
          <p:nvPr/>
        </p:nvSpPr>
        <p:spPr>
          <a:xfrm>
            <a:off x="395825" y="4294151"/>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70" name="Google Shape;1170;p100"/>
          <p:cNvSpPr/>
          <p:nvPr/>
        </p:nvSpPr>
        <p:spPr>
          <a:xfrm rot="10800000" flipH="1">
            <a:off x="395825" y="4500582"/>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71" name="Google Shape;1171;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marL="0" lvl="0" indent="0" algn="l" rtl="0">
              <a:spcBef>
                <a:spcPts val="0"/>
              </a:spcBef>
              <a:spcAft>
                <a:spcPts val="0"/>
              </a:spcAft>
              <a:buNone/>
            </a:pPr>
            <a:endParaRPr/>
          </a:p>
        </p:txBody>
      </p:sp>
      <p:sp>
        <p:nvSpPr>
          <p:cNvPr id="1177" name="Google Shape;1177;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marL="0" lvl="0" indent="0" algn="l" rtl="0">
              <a:spcBef>
                <a:spcPts val="0"/>
              </a:spcBef>
              <a:spcAft>
                <a:spcPts val="0"/>
              </a:spcAft>
              <a:buNone/>
            </a:pPr>
            <a:endParaRPr/>
          </a:p>
        </p:txBody>
      </p:sp>
      <p:sp>
        <p:nvSpPr>
          <p:cNvPr id="1178" name="Google Shape;1178;p101"/>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9" name="Google Shape;1179;p101"/>
          <p:cNvSpPr txBox="1">
            <a:spLocks noGrp="1"/>
          </p:cNvSpPr>
          <p:nvPr>
            <p:ph type="subTitle" idx="2"/>
          </p:nvPr>
        </p:nvSpPr>
        <p:spPr>
          <a:xfrm>
            <a:off x="-755" y="1319425"/>
            <a:ext cx="85884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a:spLocks noGrp="1"/>
          </p:cNvSpPr>
          <p:nvPr>
            <p:ph type="subTitle" idx="3"/>
          </p:nvPr>
        </p:nvSpPr>
        <p:spPr>
          <a:xfrm>
            <a:off x="-12183" y="2004950"/>
            <a:ext cx="85884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a:spLocks noGrp="1"/>
          </p:cNvSpPr>
          <p:nvPr>
            <p:ph type="subTitle" idx="4"/>
          </p:nvPr>
        </p:nvSpPr>
        <p:spPr>
          <a:xfrm>
            <a:off x="-685" y="2695275"/>
            <a:ext cx="85884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Return a JSON response</a:t>
            </a:r>
            <a:endParaRPr/>
          </a:p>
        </p:txBody>
      </p:sp>
      <p:sp>
        <p:nvSpPr>
          <p:cNvPr id="1182" name="Google Shape;1182;p101"/>
          <p:cNvSpPr txBox="1">
            <a:spLocks noGrp="1"/>
          </p:cNvSpPr>
          <p:nvPr>
            <p:ph type="subTitle" idx="5"/>
          </p:nvPr>
        </p:nvSpPr>
        <p:spPr>
          <a:xfrm>
            <a:off x="-12300" y="3385575"/>
            <a:ext cx="85884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Are well-documented</a:t>
            </a:r>
            <a:endParaRPr/>
          </a:p>
        </p:txBody>
      </p:sp>
      <p:sp>
        <p:nvSpPr>
          <p:cNvPr id="1183" name="Google Shape;1183;p101"/>
          <p:cNvSpPr txBox="1">
            <a:spLocks noGrp="1"/>
          </p:cNvSpPr>
          <p:nvPr>
            <p:ph type="subTitle" idx="6"/>
          </p:nvPr>
        </p:nvSpPr>
        <p:spPr>
          <a:xfrm>
            <a:off x="-779" y="4078300"/>
            <a:ext cx="85884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marL="0" lvl="0" indent="0" algn="l" rtl="0">
              <a:spcBef>
                <a:spcPts val="0"/>
              </a:spcBef>
              <a:spcAft>
                <a:spcPts val="0"/>
              </a:spcAft>
              <a:buNone/>
            </a:pPr>
            <a:endParaRPr/>
          </a:p>
        </p:txBody>
      </p:sp>
      <p:sp>
        <p:nvSpPr>
          <p:cNvPr id="1189" name="Google Shape;1189;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Create a one page proposal that contains the following: </a:t>
            </a:r>
            <a:endParaRPr/>
          </a:p>
        </p:txBody>
      </p:sp>
      <p:sp>
        <p:nvSpPr>
          <p:cNvPr id="1190" name="Google Shape;1190;p10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1" name="Google Shape;1191;p102"/>
          <p:cNvSpPr/>
          <p:nvPr/>
        </p:nvSpPr>
        <p:spPr>
          <a:xfrm>
            <a:off x="1181875" y="1173250"/>
            <a:ext cx="75552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97" name="Google Shape;1197;p102"/>
          <p:cNvSpPr/>
          <p:nvPr/>
        </p:nvSpPr>
        <p:spPr>
          <a:xfrm rot="10800000" flipH="1">
            <a:off x="396433" y="1462401"/>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98" name="Google Shape;1198;p102"/>
          <p:cNvSpPr/>
          <p:nvPr/>
        </p:nvSpPr>
        <p:spPr>
          <a:xfrm>
            <a:off x="396433" y="1811775"/>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99" name="Google Shape;1199;p102"/>
          <p:cNvSpPr/>
          <p:nvPr/>
        </p:nvSpPr>
        <p:spPr>
          <a:xfrm rot="10800000" flipH="1">
            <a:off x="396433" y="2051265"/>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200" name="Google Shape;1200;p102"/>
          <p:cNvSpPr/>
          <p:nvPr/>
        </p:nvSpPr>
        <p:spPr>
          <a:xfrm>
            <a:off x="396433" y="2427259"/>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201" name="Google Shape;1201;p102"/>
          <p:cNvSpPr/>
          <p:nvPr/>
        </p:nvSpPr>
        <p:spPr>
          <a:xfrm rot="10800000" flipH="1">
            <a:off x="396433" y="2666749"/>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202" name="Google Shape;1202;p102"/>
          <p:cNvSpPr/>
          <p:nvPr/>
        </p:nvSpPr>
        <p:spPr>
          <a:xfrm>
            <a:off x="396433" y="3015081"/>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203" name="Google Shape;1203;p102"/>
          <p:cNvSpPr/>
          <p:nvPr/>
        </p:nvSpPr>
        <p:spPr>
          <a:xfrm rot="10800000" flipH="1">
            <a:off x="396433" y="3254570"/>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204" name="Google Shape;1204;p102"/>
          <p:cNvSpPr/>
          <p:nvPr/>
        </p:nvSpPr>
        <p:spPr>
          <a:xfrm>
            <a:off x="396433" y="3602902"/>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102"/>
          <p:cNvSpPr/>
          <p:nvPr/>
        </p:nvSpPr>
        <p:spPr>
          <a:xfrm rot="10800000" flipH="1">
            <a:off x="396433" y="3842392"/>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206" name="Google Shape;1206;p102"/>
          <p:cNvSpPr/>
          <p:nvPr/>
        </p:nvSpPr>
        <p:spPr>
          <a:xfrm>
            <a:off x="1171200" y="4157252"/>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Rough breakdown of 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102"/>
          <p:cNvSpPr/>
          <p:nvPr/>
        </p:nvSpPr>
        <p:spPr>
          <a:xfrm rot="10800000" flipH="1">
            <a:off x="395825" y="4445723"/>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91" name="Google Shape;691;p6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0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Management</a:t>
            </a:r>
            <a:endParaRPr/>
          </a:p>
        </p:txBody>
      </p:sp>
      <p:sp>
        <p:nvSpPr>
          <p:cNvPr id="697" name="Google Shape;697;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wikipedia.org</a:t>
            </a:r>
            <a:endParaRPr/>
          </a:p>
        </p:txBody>
      </p:sp>
      <p:sp>
        <p:nvSpPr>
          <p:cNvPr id="698" name="Google Shape;698;p63"/>
          <p:cNvSpPr txBox="1">
            <a:spLocks noGrp="1"/>
          </p:cNvSpPr>
          <p:nvPr>
            <p:ph type="subTitle" idx="1"/>
          </p:nvPr>
        </p:nvSpPr>
        <p:spPr>
          <a:xfrm>
            <a:off x="0" y="675975"/>
            <a:ext cx="5672700" cy="1962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the definition of </a:t>
            </a:r>
            <a:r>
              <a:rPr lang="en" i="1"/>
              <a:t>agile</a:t>
            </a:r>
            <a:r>
              <a:rPr lang="en"/>
              <a:t>?</a:t>
            </a:r>
            <a:endParaRPr/>
          </a:p>
        </p:txBody>
      </p:sp>
      <p:sp>
        <p:nvSpPr>
          <p:cNvPr id="705" name="Google Shape;705;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22" name="Google Shape;722;p65"/>
          <p:cNvSpPr/>
          <p:nvPr/>
        </p:nvSpPr>
        <p:spPr>
          <a:xfrm>
            <a:off x="1352550" y="22311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agile software development?</a:t>
            </a:r>
            <a:endParaRPr/>
          </a:p>
        </p:txBody>
      </p:sp>
      <p:sp>
        <p:nvSpPr>
          <p:cNvPr id="729" name="Google Shape;729;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marL="0" lvl="0" indent="0" algn="l" rtl="0">
              <a:spcBef>
                <a:spcPts val="0"/>
              </a:spcBef>
              <a:spcAft>
                <a:spcPts val="0"/>
              </a:spcAft>
              <a:buNone/>
            </a:pPr>
            <a:endParaRPr/>
          </a:p>
        </p:txBody>
      </p:sp>
      <p:sp>
        <p:nvSpPr>
          <p:cNvPr id="735" name="Google Shape;735;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36" name="Google Shape;736;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marL="0" lvl="0" indent="0" algn="l" rtl="0">
              <a:spcBef>
                <a:spcPts val="0"/>
              </a:spcBef>
              <a:spcAft>
                <a:spcPts val="0"/>
              </a:spcAft>
              <a:buNone/>
            </a:pP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1201</Words>
  <Application>Microsoft Office PowerPoint</Application>
  <PresentationFormat>On-screen Show (16:9)</PresentationFormat>
  <Paragraphs>240</Paragraphs>
  <Slides>40</Slides>
  <Notes>40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Georgia</vt:lpstr>
      <vt:lpstr>Roboto Light</vt:lpstr>
      <vt:lpstr>Arial</vt:lpstr>
      <vt:lpstr>Oswald Medium</vt:lpstr>
      <vt:lpstr>Inconsolata</vt:lpstr>
      <vt:lpstr>Roboto Medium</vt:lpstr>
      <vt:lpstr>Roboto</vt:lpstr>
      <vt:lpstr>Oswald Light</vt:lpstr>
      <vt:lpstr>Oswald</vt:lpstr>
      <vt:lpstr>Caveat</vt:lpstr>
      <vt:lpstr>Roboto Thin</vt:lpstr>
      <vt:lpstr>Simple Light</vt:lpstr>
      <vt:lpstr>Unbranded</vt:lpstr>
      <vt:lpstr>Project 1</vt:lpstr>
      <vt:lpstr>What is a project?</vt:lpstr>
      <vt:lpstr>PowerPoint Presentation</vt:lpstr>
      <vt:lpstr>How do we carefully plan a project?</vt:lpstr>
      <vt:lpstr>Project Management</vt:lpstr>
      <vt:lpstr>What is the definition of agile?</vt:lpstr>
      <vt:lpstr>agile [ aj-uhl, -ahyl ]</vt:lpstr>
      <vt:lpstr>What is agile software development?</vt:lpstr>
      <vt:lpstr>Agile Software Development </vt:lpstr>
      <vt:lpstr>Agile Software Development   </vt:lpstr>
      <vt:lpstr>What is iterative development?</vt:lpstr>
      <vt:lpstr>Iterative and Incremental Development</vt:lpstr>
      <vt:lpstr>What is an MVP?</vt:lpstr>
      <vt:lpstr>Minimum Viable Product</vt:lpstr>
      <vt:lpstr>How do we determine our MVP?</vt:lpstr>
      <vt:lpstr>Determining a Minimum Viable Product</vt:lpstr>
      <vt:lpstr>What is a user story?</vt:lpstr>
      <vt:lpstr>User stories</vt:lpstr>
      <vt:lpstr>User stories</vt:lpstr>
      <vt:lpstr>User stories</vt:lpstr>
      <vt:lpstr>What is acceptance criteria?</vt:lpstr>
      <vt:lpstr>Acceptance Criteria</vt:lpstr>
      <vt:lpstr>Acceptance Criteria</vt:lpstr>
      <vt:lpstr>What is an Issue?</vt:lpstr>
      <vt:lpstr>Issues</vt:lpstr>
      <vt:lpstr>What is kanban?</vt:lpstr>
      <vt:lpstr>Kanban</vt:lpstr>
      <vt:lpstr>Student Activity: GitHub Projects</vt:lpstr>
      <vt:lpstr>What is daily scrum?</vt:lpstr>
      <vt:lpstr>Stand-Up Meetings</vt:lpstr>
      <vt:lpstr>Project Timeline </vt:lpstr>
      <vt:lpstr>Get Professional</vt:lpstr>
      <vt:lpstr>Project Requirements</vt:lpstr>
      <vt:lpstr>What is daily scrum?</vt:lpstr>
      <vt:lpstr>Presentation Requirements </vt:lpstr>
      <vt:lpstr>What is daily scrum?</vt:lpstr>
      <vt:lpstr>Grading Requirements </vt:lpstr>
      <vt:lpstr>API Suggestions </vt:lpstr>
      <vt:lpstr>Today’s Project Checklist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cp:lastModifiedBy>Benjamin Machock</cp:lastModifiedBy>
  <cp:revision>2</cp:revision>
  <dcterms:modified xsi:type="dcterms:W3CDTF">2022-11-07T15:42:06Z</dcterms:modified>
</cp:coreProperties>
</file>